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468" r:id="rId2"/>
    <p:sldId id="545" r:id="rId3"/>
    <p:sldId id="549" r:id="rId4"/>
    <p:sldId id="546" r:id="rId5"/>
    <p:sldId id="547" r:id="rId6"/>
    <p:sldId id="548" r:id="rId7"/>
    <p:sldId id="551" r:id="rId8"/>
    <p:sldId id="550" r:id="rId9"/>
    <p:sldId id="555" r:id="rId10"/>
    <p:sldId id="552" r:id="rId11"/>
    <p:sldId id="553" r:id="rId12"/>
    <p:sldId id="554" r:id="rId13"/>
    <p:sldId id="556" r:id="rId14"/>
    <p:sldId id="557" r:id="rId15"/>
    <p:sldId id="558" r:id="rId16"/>
    <p:sldId id="559" r:id="rId17"/>
    <p:sldId id="560" r:id="rId18"/>
    <p:sldId id="264" r:id="rId1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DAVID BENAVIDES SANCHEZ" initials="DDBS" lastIdx="1" clrIdx="0">
    <p:extLst>
      <p:ext uri="{19B8F6BF-5375-455C-9EA6-DF929625EA0E}">
        <p15:presenceInfo xmlns:p15="http://schemas.microsoft.com/office/powerpoint/2012/main" userId="DANIEL DAVID BENAVIDES SANCH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FFFFFF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A0472C-E42D-409B-8C27-DB2E802EEC81}" v="33" dt="2022-10-19T17:09:15.3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86369"/>
  </p:normalViewPr>
  <p:slideViewPr>
    <p:cSldViewPr snapToGrid="0">
      <p:cViewPr varScale="1">
        <p:scale>
          <a:sx n="63" d="100"/>
          <a:sy n="63" d="100"/>
        </p:scale>
        <p:origin x="924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4089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19/10/2023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5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2869942" y="2186077"/>
            <a:ext cx="6453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b="1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Aggregation Pipelines</a:t>
            </a:r>
            <a:endParaRPr lang="es-ES" sz="36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064021" y="3578275"/>
            <a:ext cx="60655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001" sz="3600" b="1" dirty="0">
                <a:solidFill>
                  <a:srgbClr val="38AA00"/>
                </a:solidFill>
                <a:latin typeface="Work Sans" pitchFamily="2" charset="77"/>
              </a:rPr>
              <a:t>Instructor:</a:t>
            </a:r>
          </a:p>
          <a:p>
            <a:pPr algn="ctr"/>
            <a:r>
              <a:rPr lang="en-001" sz="3600" b="1" dirty="0">
                <a:solidFill>
                  <a:srgbClr val="00324D"/>
                </a:solidFill>
                <a:latin typeface="Work Sans" pitchFamily="2" charset="77"/>
              </a:rPr>
              <a:t>Carlos Daniel Gomez Daza</a:t>
            </a:r>
            <a:endParaRPr lang="es-ES" sz="3600" b="1" dirty="0">
              <a:solidFill>
                <a:srgbClr val="00324D"/>
              </a:solidFill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Sort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701040" y="1951672"/>
            <a:ext cx="5529773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/>
              <a:t>Necesita la etapa para ordenar los resultados por el valor de un campo específico.$</a:t>
            </a:r>
            <a:r>
              <a:rPr lang="es-ES" dirty="0" err="1"/>
              <a:t>sort</a:t>
            </a:r>
            <a:endParaRPr lang="es-ES" dirty="0"/>
          </a:p>
          <a:p>
            <a:endParaRPr lang="es-ES" dirty="0"/>
          </a:p>
          <a:p>
            <a:r>
              <a:rPr lang="es-ES" dirty="0"/>
              <a:t>Por ejemplo, vamos a ordenar los documentos obtenidos como resultado de la etapa por el número de alumnos en orden descendente.$</a:t>
            </a:r>
            <a:r>
              <a:rPr lang="es-ES" dirty="0" err="1"/>
              <a:t>unwind</a:t>
            </a:r>
            <a:endParaRPr lang="es-ES" dirty="0"/>
          </a:p>
          <a:p>
            <a:endParaRPr lang="es-ES" dirty="0"/>
          </a:p>
          <a:p>
            <a:r>
              <a:rPr lang="es-ES" dirty="0"/>
              <a:t>Con el fin de obtener un menor rendimiento, voy a proyectar solo el año y el número de estudiantes.</a:t>
            </a:r>
            <a:endParaRPr lang="es-CO" dirty="0"/>
          </a:p>
        </p:txBody>
      </p:sp>
      <p:sp>
        <p:nvSpPr>
          <p:cNvPr id="3" name="Rectángulo 2"/>
          <p:cNvSpPr/>
          <p:nvPr/>
        </p:nvSpPr>
        <p:spPr>
          <a:xfrm>
            <a:off x="6230813" y="2228670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  { $match : { </a:t>
            </a:r>
            <a:r>
              <a:rPr lang="es-CO" dirty="0" err="1"/>
              <a:t>name</a:t>
            </a:r>
            <a:r>
              <a:rPr lang="es-CO" dirty="0"/>
              <a:t> : 'USAL' } },</a:t>
            </a:r>
          </a:p>
          <a:p>
            <a:r>
              <a:rPr lang="es-CO" dirty="0"/>
              <a:t>    { $</a:t>
            </a:r>
            <a:r>
              <a:rPr lang="es-CO" dirty="0" err="1"/>
              <a:t>unwind</a:t>
            </a:r>
            <a:r>
              <a:rPr lang="es-CO" dirty="0"/>
              <a:t> : '$</a:t>
            </a:r>
            <a:r>
              <a:rPr lang="es-CO" dirty="0" err="1"/>
              <a:t>students</a:t>
            </a:r>
            <a:r>
              <a:rPr lang="es-CO" dirty="0"/>
              <a:t>' },</a:t>
            </a:r>
          </a:p>
          <a:p>
            <a:r>
              <a:rPr lang="es-CO" dirty="0"/>
              <a:t>    { $</a:t>
            </a:r>
            <a:r>
              <a:rPr lang="es-CO" dirty="0" err="1"/>
              <a:t>project</a:t>
            </a:r>
            <a:r>
              <a:rPr lang="es-CO" dirty="0"/>
              <a:t> : { _id : 0, '</a:t>
            </a:r>
            <a:r>
              <a:rPr lang="es-CO" dirty="0" err="1"/>
              <a:t>students.year</a:t>
            </a:r>
            <a:r>
              <a:rPr lang="es-CO" dirty="0"/>
              <a:t>' : 1, '</a:t>
            </a:r>
            <a:r>
              <a:rPr lang="es-CO" dirty="0" err="1"/>
              <a:t>students.number</a:t>
            </a:r>
            <a:r>
              <a:rPr lang="es-CO" dirty="0"/>
              <a:t>' : 1} },</a:t>
            </a:r>
          </a:p>
          <a:p>
            <a:r>
              <a:rPr lang="es-CO" dirty="0"/>
              <a:t>    { $</a:t>
            </a:r>
            <a:r>
              <a:rPr lang="es-CO" dirty="0" err="1"/>
              <a:t>sort</a:t>
            </a:r>
            <a:r>
              <a:rPr lang="es-CO" dirty="0"/>
              <a:t> : { '</a:t>
            </a:r>
            <a:r>
              <a:rPr lang="es-CO" dirty="0" err="1"/>
              <a:t>students.number</a:t>
            </a:r>
            <a:r>
              <a:rPr lang="es-CO" dirty="0"/>
              <a:t>' : -1 } }</a:t>
            </a:r>
          </a:p>
          <a:p>
            <a:r>
              <a:rPr lang="es-CO" dirty="0"/>
              <a:t>  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228163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limit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472440" y="171899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¿Qué pasa si solo está interesado en los dos primeros resultados de su consulta? Es tan sencillo como:</a:t>
            </a:r>
            <a:endParaRPr lang="es-CO" dirty="0"/>
          </a:p>
        </p:txBody>
      </p:sp>
      <p:sp>
        <p:nvSpPr>
          <p:cNvPr id="7" name="Rectángulo 6"/>
          <p:cNvSpPr/>
          <p:nvPr/>
        </p:nvSpPr>
        <p:spPr>
          <a:xfrm>
            <a:off x="579120" y="2413337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CO" dirty="0"/>
          </a:p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  { $match : { </a:t>
            </a:r>
            <a:r>
              <a:rPr lang="es-CO" dirty="0" err="1"/>
              <a:t>name</a:t>
            </a:r>
            <a:r>
              <a:rPr lang="es-CO" dirty="0"/>
              <a:t> : 'USAL' } },</a:t>
            </a:r>
          </a:p>
          <a:p>
            <a:r>
              <a:rPr lang="es-CO" dirty="0"/>
              <a:t>    { $</a:t>
            </a:r>
            <a:r>
              <a:rPr lang="es-CO" dirty="0" err="1"/>
              <a:t>unwind</a:t>
            </a:r>
            <a:r>
              <a:rPr lang="es-CO" dirty="0"/>
              <a:t> : '$</a:t>
            </a:r>
            <a:r>
              <a:rPr lang="es-CO" dirty="0" err="1"/>
              <a:t>students</a:t>
            </a:r>
            <a:r>
              <a:rPr lang="es-CO" dirty="0"/>
              <a:t>' },</a:t>
            </a:r>
          </a:p>
          <a:p>
            <a:r>
              <a:rPr lang="es-CO" dirty="0"/>
              <a:t>    { $</a:t>
            </a:r>
            <a:r>
              <a:rPr lang="es-CO" dirty="0" err="1"/>
              <a:t>project</a:t>
            </a:r>
            <a:r>
              <a:rPr lang="es-CO" dirty="0"/>
              <a:t> : { _id : 0, '</a:t>
            </a:r>
            <a:r>
              <a:rPr lang="es-CO" dirty="0" err="1"/>
              <a:t>students.year</a:t>
            </a:r>
            <a:r>
              <a:rPr lang="es-CO" dirty="0"/>
              <a:t>' : 1, '</a:t>
            </a:r>
            <a:r>
              <a:rPr lang="es-CO" dirty="0" err="1"/>
              <a:t>students.number</a:t>
            </a:r>
            <a:r>
              <a:rPr lang="es-CO" dirty="0"/>
              <a:t>' : 1 } },</a:t>
            </a:r>
          </a:p>
          <a:p>
            <a:r>
              <a:rPr lang="es-CO" dirty="0"/>
              <a:t>    { $</a:t>
            </a:r>
            <a:r>
              <a:rPr lang="es-CO" dirty="0" err="1"/>
              <a:t>sort</a:t>
            </a:r>
            <a:r>
              <a:rPr lang="es-CO" dirty="0"/>
              <a:t> : { '</a:t>
            </a:r>
            <a:r>
              <a:rPr lang="es-CO" dirty="0" err="1"/>
              <a:t>students.number</a:t>
            </a:r>
            <a:r>
              <a:rPr lang="es-CO" dirty="0"/>
              <a:t>' : -1 } },</a:t>
            </a:r>
          </a:p>
          <a:p>
            <a:r>
              <a:rPr lang="es-CO" dirty="0"/>
              <a:t>    { $</a:t>
            </a:r>
            <a:r>
              <a:rPr lang="es-CO" dirty="0" err="1"/>
              <a:t>limit</a:t>
            </a:r>
            <a:r>
              <a:rPr lang="es-CO" dirty="0"/>
              <a:t> : 2 }</a:t>
            </a:r>
          </a:p>
          <a:p>
            <a:r>
              <a:rPr lang="es-CO" dirty="0"/>
              <a:t>  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121903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s-CO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dd fields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411480" y="178460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Es posible que necesite realizar algunos cambios en su salida en forma de nuevos campos. En el siguiente ejemplo, queremos añadir el año de fundación de la universidad.</a:t>
            </a:r>
            <a:endParaRPr lang="es-CO" dirty="0"/>
          </a:p>
        </p:txBody>
      </p:sp>
      <p:sp>
        <p:nvSpPr>
          <p:cNvPr id="3" name="Rectángulo 2"/>
          <p:cNvSpPr/>
          <p:nvPr/>
        </p:nvSpPr>
        <p:spPr>
          <a:xfrm>
            <a:off x="609600" y="2875001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{ $match : { </a:t>
            </a:r>
            <a:r>
              <a:rPr lang="es-CO" dirty="0" err="1"/>
              <a:t>name</a:t>
            </a:r>
            <a:r>
              <a:rPr lang="es-CO" dirty="0"/>
              <a:t> : 'USAL' } },</a:t>
            </a:r>
          </a:p>
          <a:p>
            <a:r>
              <a:rPr lang="es-CO" dirty="0"/>
              <a:t>  { $</a:t>
            </a:r>
            <a:r>
              <a:rPr lang="es-CO" dirty="0" err="1"/>
              <a:t>addFields</a:t>
            </a:r>
            <a:r>
              <a:rPr lang="es-CO" dirty="0"/>
              <a:t> : { </a:t>
            </a:r>
            <a:r>
              <a:rPr lang="es-CO" dirty="0" err="1"/>
              <a:t>foundation_year</a:t>
            </a:r>
            <a:r>
              <a:rPr lang="es-CO" dirty="0"/>
              <a:t> : 1218 } }</a:t>
            </a:r>
          </a:p>
          <a:p>
            <a:r>
              <a:rPr lang="es-CO" dirty="0"/>
              <a:t>]).</a:t>
            </a:r>
            <a:r>
              <a:rPr lang="es-CO" dirty="0" err="1"/>
              <a:t>pretty</a:t>
            </a:r>
            <a:r>
              <a:rPr lang="es-CO" dirty="0" smtClean="0"/>
              <a:t>()</a:t>
            </a:r>
            <a:endParaRPr lang="en-001" dirty="0" smtClean="0"/>
          </a:p>
          <a:p>
            <a:endParaRPr lang="en-001" dirty="0"/>
          </a:p>
          <a:p>
            <a:r>
              <a:rPr lang="en-US" dirty="0" err="1"/>
              <a:t>db.universities.updateMany</a:t>
            </a:r>
            <a:r>
              <a:rPr lang="en-US" dirty="0"/>
              <a:t>(</a:t>
            </a:r>
          </a:p>
          <a:p>
            <a:r>
              <a:rPr lang="en-US" dirty="0"/>
              <a:t>     { name : 'USAL' } ,</a:t>
            </a:r>
          </a:p>
          <a:p>
            <a:r>
              <a:rPr lang="en-US" dirty="0"/>
              <a:t>    { $set: { </a:t>
            </a:r>
            <a:r>
              <a:rPr lang="en-US" dirty="0" err="1"/>
              <a:t>foundation_year</a:t>
            </a:r>
            <a:r>
              <a:rPr lang="en-US" dirty="0"/>
              <a:t> : 1218  }}</a:t>
            </a:r>
          </a:p>
          <a:p>
            <a:r>
              <a:rPr lang="en-US" dirty="0"/>
              <a:t>  );</a:t>
            </a:r>
          </a:p>
          <a:p>
            <a:r>
              <a:rPr lang="en-US" dirty="0"/>
              <a:t>  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49030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Count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594360" y="1767006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La etapa proporciona una manera fácil de verificar el número de documentos obtenidos en la salida de las etapas anteriores de la canalización.$</a:t>
            </a:r>
            <a:r>
              <a:rPr lang="es-ES" dirty="0" err="1"/>
              <a:t>count</a:t>
            </a:r>
            <a:endParaRPr lang="es-ES" dirty="0"/>
          </a:p>
          <a:p>
            <a:endParaRPr lang="es-ES" dirty="0"/>
          </a:p>
          <a:p>
            <a:r>
              <a:rPr lang="es-ES" dirty="0"/>
              <a:t>Veámoslo en </a:t>
            </a:r>
            <a:r>
              <a:rPr lang="es-ES" dirty="0" smtClean="0"/>
              <a:t>acción</a:t>
            </a:r>
            <a:r>
              <a:rPr lang="en-001" dirty="0" smtClean="0"/>
              <a:t>:</a:t>
            </a:r>
          </a:p>
          <a:p>
            <a:endParaRPr lang="en-001" dirty="0" smtClean="0"/>
          </a:p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    { $</a:t>
            </a:r>
            <a:r>
              <a:rPr lang="es-CO" dirty="0" err="1"/>
              <a:t>unwind</a:t>
            </a:r>
            <a:r>
              <a:rPr lang="es-CO" dirty="0"/>
              <a:t> : '$</a:t>
            </a:r>
            <a:r>
              <a:rPr lang="es-CO" dirty="0" err="1"/>
              <a:t>students</a:t>
            </a:r>
            <a:r>
              <a:rPr lang="es-CO" dirty="0"/>
              <a:t>' },</a:t>
            </a:r>
          </a:p>
          <a:p>
            <a:r>
              <a:rPr lang="es-CO" dirty="0"/>
              <a:t>    { $</a:t>
            </a:r>
            <a:r>
              <a:rPr lang="es-CO" dirty="0" err="1"/>
              <a:t>count</a:t>
            </a:r>
            <a:r>
              <a:rPr lang="es-CO" dirty="0"/>
              <a:t> : '</a:t>
            </a:r>
            <a:r>
              <a:rPr lang="es-CO" dirty="0" err="1"/>
              <a:t>total_documents</a:t>
            </a:r>
            <a:r>
              <a:rPr lang="es-CO" dirty="0"/>
              <a:t>' }</a:t>
            </a:r>
          </a:p>
          <a:p>
            <a:r>
              <a:rPr lang="es-CO" dirty="0"/>
              <a:t>  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  <a:p>
            <a:r>
              <a:rPr lang="es-CO" dirty="0"/>
              <a:t/>
            </a:r>
            <a:br>
              <a:rPr lang="es-CO" dirty="0"/>
            </a:br>
            <a:endParaRPr lang="es-CO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71669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s-CO" sz="4800" b="1" dirty="0" err="1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lookup</a:t>
            </a:r>
            <a:r>
              <a:rPr lang="es-CO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594360" y="176700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/>
            </a:r>
            <a:br>
              <a:rPr lang="es-CO" dirty="0"/>
            </a:br>
            <a:endParaRPr lang="es-CO" dirty="0"/>
          </a:p>
          <a:p>
            <a:endParaRPr lang="es-CO" dirty="0"/>
          </a:p>
        </p:txBody>
      </p:sp>
      <p:sp>
        <p:nvSpPr>
          <p:cNvPr id="2" name="Rectángulo 1"/>
          <p:cNvSpPr/>
          <p:nvPr/>
        </p:nvSpPr>
        <p:spPr>
          <a:xfrm>
            <a:off x="594360" y="1951673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Debido a que </a:t>
            </a:r>
            <a:r>
              <a:rPr lang="es-ES" dirty="0" err="1"/>
              <a:t>MongoDB</a:t>
            </a:r>
            <a:r>
              <a:rPr lang="es-ES" dirty="0"/>
              <a:t> está basado en documentos, podemos dar forma a nuestros documentos de la manera que necesitemos. Sin embargo, a menudo es necesario utilizar información de más de una colección.</a:t>
            </a:r>
          </a:p>
          <a:p>
            <a:endParaRPr lang="es-ES" dirty="0"/>
          </a:p>
          <a:p>
            <a:r>
              <a:rPr lang="es-ES" dirty="0"/>
              <a:t>Con el comando , se muestra una consulta agregada que combina campos de dos colecciones.$</a:t>
            </a:r>
            <a:r>
              <a:rPr lang="es-ES" dirty="0" err="1"/>
              <a:t>lookup</a:t>
            </a:r>
            <a:endParaRPr lang="es-CO" dirty="0"/>
          </a:p>
        </p:txBody>
      </p:sp>
      <p:sp>
        <p:nvSpPr>
          <p:cNvPr id="3" name="Rectángulo 2"/>
          <p:cNvSpPr/>
          <p:nvPr/>
        </p:nvSpPr>
        <p:spPr>
          <a:xfrm>
            <a:off x="7208520" y="204400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{ $match : { </a:t>
            </a:r>
            <a:r>
              <a:rPr lang="es-CO" dirty="0" err="1"/>
              <a:t>name</a:t>
            </a:r>
            <a:r>
              <a:rPr lang="es-CO" dirty="0"/>
              <a:t> : 'USAL' } },</a:t>
            </a:r>
          </a:p>
          <a:p>
            <a:r>
              <a:rPr lang="es-CO" dirty="0"/>
              <a:t>  { $</a:t>
            </a:r>
            <a:r>
              <a:rPr lang="es-CO" dirty="0" err="1"/>
              <a:t>project</a:t>
            </a:r>
            <a:r>
              <a:rPr lang="es-CO" dirty="0"/>
              <a:t> : { _id : 0, </a:t>
            </a:r>
            <a:r>
              <a:rPr lang="es-CO" dirty="0" err="1"/>
              <a:t>name</a:t>
            </a:r>
            <a:r>
              <a:rPr lang="es-CO" dirty="0"/>
              <a:t> : 1 } },</a:t>
            </a:r>
          </a:p>
          <a:p>
            <a:r>
              <a:rPr lang="es-CO" dirty="0"/>
              <a:t>  { $</a:t>
            </a:r>
            <a:r>
              <a:rPr lang="es-CO" dirty="0" err="1"/>
              <a:t>lookup</a:t>
            </a:r>
            <a:r>
              <a:rPr lang="es-CO" dirty="0"/>
              <a:t> : {</a:t>
            </a:r>
          </a:p>
          <a:p>
            <a:r>
              <a:rPr lang="es-CO" dirty="0"/>
              <a:t>      </a:t>
            </a:r>
            <a:r>
              <a:rPr lang="es-CO" dirty="0" err="1"/>
              <a:t>from</a:t>
            </a:r>
            <a:r>
              <a:rPr lang="es-CO" dirty="0"/>
              <a:t> : '</a:t>
            </a:r>
            <a:r>
              <a:rPr lang="es-CO" dirty="0" err="1"/>
              <a:t>courses</a:t>
            </a:r>
            <a:r>
              <a:rPr lang="es-CO" dirty="0"/>
              <a:t>',</a:t>
            </a:r>
          </a:p>
          <a:p>
            <a:r>
              <a:rPr lang="es-CO" dirty="0"/>
              <a:t>      </a:t>
            </a:r>
            <a:r>
              <a:rPr lang="es-CO" dirty="0" err="1"/>
              <a:t>localField</a:t>
            </a:r>
            <a:r>
              <a:rPr lang="es-CO" dirty="0"/>
              <a:t> : '</a:t>
            </a:r>
            <a:r>
              <a:rPr lang="es-CO" dirty="0" err="1"/>
              <a:t>name</a:t>
            </a:r>
            <a:r>
              <a:rPr lang="es-CO" dirty="0"/>
              <a:t>',</a:t>
            </a:r>
          </a:p>
          <a:p>
            <a:r>
              <a:rPr lang="es-CO" dirty="0"/>
              <a:t>      </a:t>
            </a:r>
            <a:r>
              <a:rPr lang="es-CO" dirty="0" err="1"/>
              <a:t>foreignField</a:t>
            </a:r>
            <a:r>
              <a:rPr lang="es-CO" dirty="0"/>
              <a:t> : '</a:t>
            </a:r>
            <a:r>
              <a:rPr lang="es-CO" dirty="0" err="1"/>
              <a:t>university</a:t>
            </a:r>
            <a:r>
              <a:rPr lang="es-CO" dirty="0"/>
              <a:t>',</a:t>
            </a:r>
          </a:p>
          <a:p>
            <a:r>
              <a:rPr lang="es-CO" dirty="0"/>
              <a:t>      as : '</a:t>
            </a:r>
            <a:r>
              <a:rPr lang="es-CO" dirty="0" err="1"/>
              <a:t>courses</a:t>
            </a:r>
            <a:r>
              <a:rPr lang="es-CO" dirty="0"/>
              <a:t>'</a:t>
            </a:r>
          </a:p>
          <a:p>
            <a:r>
              <a:rPr lang="es-CO" dirty="0"/>
              <a:t>  } }</a:t>
            </a:r>
          </a:p>
          <a:p>
            <a:r>
              <a:rPr lang="es-CO" dirty="0"/>
              <a:t>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981609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s-CO" sz="4800" b="1" dirty="0" err="1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lookup</a:t>
            </a:r>
            <a:r>
              <a:rPr lang="es-CO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594360" y="1767006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s-MX" sz="2000" dirty="0"/>
              <a:t>Esta etapa de agregación realiza una unión izquierda (</a:t>
            </a:r>
            <a:r>
              <a:rPr lang="es-MX" sz="2000" dirty="0" err="1"/>
              <a:t>left</a:t>
            </a:r>
            <a:r>
              <a:rPr lang="es-MX" sz="2000" dirty="0"/>
              <a:t> </a:t>
            </a:r>
            <a:r>
              <a:rPr lang="es-MX" sz="2000" dirty="0" err="1"/>
              <a:t>join</a:t>
            </a:r>
            <a:r>
              <a:rPr lang="es-MX" sz="2000" dirty="0"/>
              <a:t>) a una colección en la misma base de datos.</a:t>
            </a:r>
          </a:p>
          <a:p>
            <a:pPr algn="just"/>
            <a:r>
              <a:rPr lang="es-MX" sz="2000" dirty="0"/>
              <a:t>Hay cuatro campos obligatorios: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MX" sz="2000" b="1" dirty="0" err="1">
                <a:solidFill>
                  <a:schemeClr val="accent2"/>
                </a:solidFill>
              </a:rPr>
              <a:t>from</a:t>
            </a:r>
            <a:r>
              <a:rPr lang="es-MX" sz="2000" b="1" dirty="0">
                <a:solidFill>
                  <a:schemeClr val="accent2"/>
                </a:solidFill>
              </a:rPr>
              <a:t>:</a:t>
            </a:r>
            <a:r>
              <a:rPr lang="es-MX" sz="2000" dirty="0"/>
              <a:t> La colección que se usará para la búsqueda en la misma base de datos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MX" sz="2000" b="1" dirty="0" err="1">
                <a:solidFill>
                  <a:schemeClr val="accent2"/>
                </a:solidFill>
              </a:rPr>
              <a:t>localField</a:t>
            </a:r>
            <a:r>
              <a:rPr lang="es-MX" sz="2000" b="1" dirty="0">
                <a:solidFill>
                  <a:schemeClr val="accent2"/>
                </a:solidFill>
              </a:rPr>
              <a:t>:</a:t>
            </a:r>
            <a:r>
              <a:rPr lang="es-MX" sz="2000" dirty="0"/>
              <a:t> el campo de la colección principal que se puede utilizar como identificador único en la colección </a:t>
            </a:r>
            <a:r>
              <a:rPr lang="es-MX" sz="2000" dirty="0" err="1"/>
              <a:t>from</a:t>
            </a:r>
            <a:r>
              <a:rPr lang="es-MX" sz="2000" dirty="0"/>
              <a:t>.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MX" sz="2000" b="1" dirty="0" err="1">
                <a:solidFill>
                  <a:schemeClr val="accent2"/>
                </a:solidFill>
              </a:rPr>
              <a:t>foreignField</a:t>
            </a:r>
            <a:r>
              <a:rPr lang="es-MX" sz="2000" b="1" dirty="0">
                <a:solidFill>
                  <a:schemeClr val="accent2"/>
                </a:solidFill>
              </a:rPr>
              <a:t>:</a:t>
            </a:r>
            <a:r>
              <a:rPr lang="es-MX" sz="2000" dirty="0"/>
              <a:t> el campo de la colección </a:t>
            </a:r>
            <a:r>
              <a:rPr lang="es-MX" sz="2000" dirty="0" err="1"/>
              <a:t>from</a:t>
            </a:r>
            <a:r>
              <a:rPr lang="es-MX" sz="2000" dirty="0"/>
              <a:t> que se puede utilizar como identificador único en la colección principal.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s-MX" sz="2000" b="1" dirty="0">
                <a:solidFill>
                  <a:schemeClr val="accent2"/>
                </a:solidFill>
              </a:rPr>
              <a:t>as:</a:t>
            </a:r>
            <a:r>
              <a:rPr lang="es-MX" sz="2000" dirty="0"/>
              <a:t> El nombre del nuevo campo que contendrá los documentos coincidentes de la colección </a:t>
            </a:r>
            <a:r>
              <a:rPr lang="es-MX" sz="2000" dirty="0" err="1"/>
              <a:t>from</a:t>
            </a:r>
            <a:r>
              <a:rPr lang="es-MX" sz="2000" dirty="0"/>
              <a:t>.</a:t>
            </a:r>
          </a:p>
        </p:txBody>
      </p:sp>
      <p:sp>
        <p:nvSpPr>
          <p:cNvPr id="7" name="Rectángulo 6"/>
          <p:cNvSpPr/>
          <p:nvPr/>
        </p:nvSpPr>
        <p:spPr>
          <a:xfrm>
            <a:off x="7421880" y="2536447"/>
            <a:ext cx="432816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{ $match : { </a:t>
            </a:r>
            <a:r>
              <a:rPr lang="es-CO" dirty="0" err="1"/>
              <a:t>name</a:t>
            </a:r>
            <a:r>
              <a:rPr lang="es-CO" dirty="0"/>
              <a:t> : 'USAL' } },</a:t>
            </a:r>
          </a:p>
          <a:p>
            <a:r>
              <a:rPr lang="es-CO" dirty="0"/>
              <a:t>  { $</a:t>
            </a:r>
            <a:r>
              <a:rPr lang="es-CO" dirty="0" err="1"/>
              <a:t>project</a:t>
            </a:r>
            <a:r>
              <a:rPr lang="es-CO" dirty="0"/>
              <a:t> : { _id : 0, </a:t>
            </a:r>
            <a:r>
              <a:rPr lang="es-CO" dirty="0" err="1"/>
              <a:t>name</a:t>
            </a:r>
            <a:r>
              <a:rPr lang="es-CO" dirty="0"/>
              <a:t> : 1 } },</a:t>
            </a:r>
          </a:p>
          <a:p>
            <a:r>
              <a:rPr lang="es-CO" dirty="0"/>
              <a:t>  { $</a:t>
            </a:r>
            <a:r>
              <a:rPr lang="es-CO" dirty="0" err="1"/>
              <a:t>lookup</a:t>
            </a:r>
            <a:r>
              <a:rPr lang="es-CO" dirty="0"/>
              <a:t> : {</a:t>
            </a:r>
          </a:p>
          <a:p>
            <a:r>
              <a:rPr lang="es-CO" dirty="0"/>
              <a:t>      </a:t>
            </a:r>
            <a:r>
              <a:rPr lang="es-CO" dirty="0" err="1"/>
              <a:t>from</a:t>
            </a:r>
            <a:r>
              <a:rPr lang="es-CO" dirty="0"/>
              <a:t> : '</a:t>
            </a:r>
            <a:r>
              <a:rPr lang="es-CO" dirty="0" err="1"/>
              <a:t>courses</a:t>
            </a:r>
            <a:r>
              <a:rPr lang="es-CO" dirty="0"/>
              <a:t>',</a:t>
            </a:r>
          </a:p>
          <a:p>
            <a:r>
              <a:rPr lang="es-CO" dirty="0"/>
              <a:t>      </a:t>
            </a:r>
            <a:r>
              <a:rPr lang="es-CO" dirty="0" err="1"/>
              <a:t>localField</a:t>
            </a:r>
            <a:r>
              <a:rPr lang="es-CO" dirty="0"/>
              <a:t> : '</a:t>
            </a:r>
            <a:r>
              <a:rPr lang="es-CO" dirty="0" err="1"/>
              <a:t>name</a:t>
            </a:r>
            <a:r>
              <a:rPr lang="es-CO" dirty="0"/>
              <a:t>',</a:t>
            </a:r>
          </a:p>
          <a:p>
            <a:r>
              <a:rPr lang="es-CO" dirty="0"/>
              <a:t>      </a:t>
            </a:r>
            <a:r>
              <a:rPr lang="es-CO" dirty="0" err="1"/>
              <a:t>foreignField</a:t>
            </a:r>
            <a:r>
              <a:rPr lang="es-CO" dirty="0"/>
              <a:t> : '</a:t>
            </a:r>
            <a:r>
              <a:rPr lang="es-CO" dirty="0" err="1"/>
              <a:t>university</a:t>
            </a:r>
            <a:r>
              <a:rPr lang="es-CO" dirty="0"/>
              <a:t>',</a:t>
            </a:r>
          </a:p>
          <a:p>
            <a:r>
              <a:rPr lang="es-CO" dirty="0"/>
              <a:t>      as : '</a:t>
            </a:r>
            <a:r>
              <a:rPr lang="es-CO" dirty="0" err="1"/>
              <a:t>courses</a:t>
            </a:r>
            <a:r>
              <a:rPr lang="es-CO" dirty="0"/>
              <a:t>'</a:t>
            </a:r>
          </a:p>
          <a:p>
            <a:r>
              <a:rPr lang="es-CO" dirty="0"/>
              <a:t>  } }</a:t>
            </a:r>
          </a:p>
          <a:p>
            <a:r>
              <a:rPr lang="es-CO" dirty="0"/>
              <a:t>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854293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150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s-CO" b="1" dirty="0" err="1" smtClean="0">
                <a:solidFill>
                  <a:schemeClr val="bg1"/>
                </a:solidFill>
              </a:rPr>
              <a:t>sortByCount</a:t>
            </a:r>
            <a:r>
              <a:rPr lang="es-CO" dirty="0"/>
              <a:t/>
            </a:r>
            <a:br>
              <a:rPr lang="es-CO" dirty="0"/>
            </a:br>
            <a:r>
              <a:rPr lang="es-CO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396240" y="1925322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s-ES" dirty="0"/>
              <a:t>Esta etapa es un atajo para agrupar, contar y luego ordenar en orden </a:t>
            </a:r>
            <a:r>
              <a:rPr lang="en-001" dirty="0"/>
              <a:t>a</a:t>
            </a:r>
            <a:r>
              <a:rPr lang="es-ES" dirty="0" err="1" smtClean="0"/>
              <a:t>scendente</a:t>
            </a:r>
            <a:r>
              <a:rPr lang="es-ES" dirty="0" smtClean="0"/>
              <a:t> </a:t>
            </a:r>
            <a:r>
              <a:rPr lang="es-ES" dirty="0"/>
              <a:t>el número de valores diferentes en un campo.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Supongamos que desea conocer el número de cursos por nivel, ordenados en orden descendente. A continuación se muestra la consulta que tendría que crear:</a:t>
            </a:r>
            <a:endParaRPr lang="es-CO" dirty="0"/>
          </a:p>
        </p:txBody>
      </p:sp>
      <p:sp>
        <p:nvSpPr>
          <p:cNvPr id="3" name="Rectángulo 2"/>
          <p:cNvSpPr/>
          <p:nvPr/>
        </p:nvSpPr>
        <p:spPr>
          <a:xfrm>
            <a:off x="6903720" y="255183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db.courses.aggregate</a:t>
            </a:r>
            <a:r>
              <a:rPr lang="es-CO" dirty="0"/>
              <a:t>([</a:t>
            </a:r>
          </a:p>
          <a:p>
            <a:r>
              <a:rPr lang="es-CO" dirty="0"/>
              <a:t>  { $</a:t>
            </a:r>
            <a:r>
              <a:rPr lang="es-CO" dirty="0" err="1"/>
              <a:t>sortByCount</a:t>
            </a:r>
            <a:r>
              <a:rPr lang="es-CO" dirty="0"/>
              <a:t> : '$</a:t>
            </a:r>
            <a:r>
              <a:rPr lang="es-CO" dirty="0" err="1"/>
              <a:t>level</a:t>
            </a:r>
            <a:r>
              <a:rPr lang="es-CO" dirty="0"/>
              <a:t>' }</a:t>
            </a:r>
          </a:p>
          <a:p>
            <a:r>
              <a:rPr lang="es-CO" dirty="0"/>
              <a:t>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663269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1508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n-001" b="1" dirty="0" smtClean="0">
                <a:solidFill>
                  <a:schemeClr val="bg1"/>
                </a:solidFill>
              </a:rPr>
              <a:t>Ejercicio</a:t>
            </a:r>
            <a:r>
              <a:rPr lang="es-CO" dirty="0"/>
              <a:t/>
            </a:r>
            <a:br>
              <a:rPr lang="es-CO" dirty="0"/>
            </a:br>
            <a:r>
              <a:rPr lang="es-CO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287973" y="166276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 smtClean="0"/>
              <a:t>¿Cómo obtenemos el número total de estudiantes que han pertenecido alguna vez a cada una de las universidades?</a:t>
            </a:r>
            <a:endParaRPr lang="es-CO" dirty="0"/>
          </a:p>
        </p:txBody>
      </p:sp>
      <p:sp>
        <p:nvSpPr>
          <p:cNvPr id="7" name="Rectángulo 6"/>
          <p:cNvSpPr/>
          <p:nvPr/>
        </p:nvSpPr>
        <p:spPr>
          <a:xfrm>
            <a:off x="287973" y="242447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  { $</a:t>
            </a:r>
            <a:r>
              <a:rPr lang="es-CO" dirty="0" err="1"/>
              <a:t>unwind</a:t>
            </a:r>
            <a:r>
              <a:rPr lang="es-CO" dirty="0"/>
              <a:t> : '$</a:t>
            </a:r>
            <a:r>
              <a:rPr lang="es-CO" dirty="0" err="1"/>
              <a:t>students</a:t>
            </a:r>
            <a:r>
              <a:rPr lang="es-CO" dirty="0"/>
              <a:t>' },</a:t>
            </a:r>
          </a:p>
          <a:p>
            <a:r>
              <a:rPr lang="es-CO" dirty="0"/>
              <a:t>    { $</a:t>
            </a:r>
            <a:r>
              <a:rPr lang="es-CO" dirty="0" err="1"/>
              <a:t>group</a:t>
            </a:r>
            <a:r>
              <a:rPr lang="es-CO" dirty="0"/>
              <a:t> : { _id : '$</a:t>
            </a:r>
            <a:r>
              <a:rPr lang="es-CO" dirty="0" err="1"/>
              <a:t>name</a:t>
            </a:r>
            <a:r>
              <a:rPr lang="es-CO" dirty="0"/>
              <a:t>', </a:t>
            </a:r>
            <a:r>
              <a:rPr lang="es-CO" dirty="0" err="1"/>
              <a:t>totalalumni</a:t>
            </a:r>
            <a:r>
              <a:rPr lang="es-CO" dirty="0"/>
              <a:t> : { $sum : '$</a:t>
            </a:r>
            <a:r>
              <a:rPr lang="es-CO" dirty="0" err="1"/>
              <a:t>students.number</a:t>
            </a:r>
            <a:r>
              <a:rPr lang="es-CO" dirty="0"/>
              <a:t>' } } }</a:t>
            </a:r>
          </a:p>
          <a:p>
            <a:r>
              <a:rPr lang="es-CO" dirty="0"/>
              <a:t>  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  <p:sp>
        <p:nvSpPr>
          <p:cNvPr id="8" name="Rectángulo 7"/>
          <p:cNvSpPr/>
          <p:nvPr/>
        </p:nvSpPr>
        <p:spPr>
          <a:xfrm>
            <a:off x="287973" y="409761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Sí, he combinado dos etapas. Pero, ¿cómo construimos una consulta que ordene la salida por campo en orden </a:t>
            </a:r>
            <a:r>
              <a:rPr lang="es-ES" dirty="0" err="1"/>
              <a:t>descendente?totalalumni</a:t>
            </a:r>
            <a:endParaRPr lang="es-CO" dirty="0"/>
          </a:p>
        </p:txBody>
      </p:sp>
      <p:sp>
        <p:nvSpPr>
          <p:cNvPr id="9" name="Rectángulo 8"/>
          <p:cNvSpPr/>
          <p:nvPr/>
        </p:nvSpPr>
        <p:spPr>
          <a:xfrm>
            <a:off x="487680" y="5020943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{ $</a:t>
            </a:r>
            <a:r>
              <a:rPr lang="es-CO" dirty="0" err="1"/>
              <a:t>unwind</a:t>
            </a:r>
            <a:r>
              <a:rPr lang="es-CO" dirty="0"/>
              <a:t> : '$</a:t>
            </a:r>
            <a:r>
              <a:rPr lang="es-CO" dirty="0" err="1"/>
              <a:t>students</a:t>
            </a:r>
            <a:r>
              <a:rPr lang="es-CO" dirty="0"/>
              <a:t>' },</a:t>
            </a:r>
          </a:p>
          <a:p>
            <a:r>
              <a:rPr lang="es-CO" dirty="0"/>
              <a:t>  { $</a:t>
            </a:r>
            <a:r>
              <a:rPr lang="es-CO" dirty="0" err="1"/>
              <a:t>group</a:t>
            </a:r>
            <a:r>
              <a:rPr lang="es-CO" dirty="0"/>
              <a:t> : { _id : '$</a:t>
            </a:r>
            <a:r>
              <a:rPr lang="es-CO" dirty="0" err="1"/>
              <a:t>name</a:t>
            </a:r>
            <a:r>
              <a:rPr lang="es-CO" dirty="0"/>
              <a:t>', </a:t>
            </a:r>
            <a:r>
              <a:rPr lang="es-CO" dirty="0" err="1"/>
              <a:t>totalalumni</a:t>
            </a:r>
            <a:r>
              <a:rPr lang="es-CO" dirty="0"/>
              <a:t> : { $sum : '$</a:t>
            </a:r>
            <a:r>
              <a:rPr lang="es-CO" dirty="0" err="1"/>
              <a:t>students.number</a:t>
            </a:r>
            <a:r>
              <a:rPr lang="es-CO" dirty="0"/>
              <a:t>' } } },</a:t>
            </a:r>
          </a:p>
          <a:p>
            <a:r>
              <a:rPr lang="es-CO" dirty="0"/>
              <a:t>  { $</a:t>
            </a:r>
            <a:r>
              <a:rPr lang="es-CO" dirty="0" err="1"/>
              <a:t>sort</a:t>
            </a:r>
            <a:r>
              <a:rPr lang="es-CO" dirty="0"/>
              <a:t> : { </a:t>
            </a:r>
            <a:r>
              <a:rPr lang="es-CO" dirty="0" err="1"/>
              <a:t>totalalumni</a:t>
            </a:r>
            <a:r>
              <a:rPr lang="es-CO" dirty="0"/>
              <a:t> : -1 } }</a:t>
            </a:r>
          </a:p>
          <a:p>
            <a:r>
              <a:rPr lang="es-CO" dirty="0"/>
              <a:t>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080465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s-CO" sz="4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Pipelines: Tuberías de datos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object 2">
            <a:extLst>
              <a:ext uri="{FF2B5EF4-FFF2-40B4-BE49-F238E27FC236}">
                <a16:creationId xmlns:a16="http://schemas.microsoft.com/office/drawing/2014/main" id="{AD568568-3DFE-9BA2-1F1E-24B34B29BCF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6648" y="1672553"/>
            <a:ext cx="5798912" cy="4719918"/>
          </a:xfrm>
          <a:prstGeom prst="rect">
            <a:avLst/>
          </a:prstGeom>
        </p:spPr>
      </p:pic>
      <p:sp>
        <p:nvSpPr>
          <p:cNvPr id="10" name="TextBox 5">
            <a:extLst>
              <a:ext uri="{FF2B5EF4-FFF2-40B4-BE49-F238E27FC236}">
                <a16:creationId xmlns:a16="http://schemas.microsoft.com/office/drawing/2014/main" id="{78DDFF5B-20B3-7580-526C-BCBC7FB878AF}"/>
              </a:ext>
            </a:extLst>
          </p:cNvPr>
          <p:cNvSpPr txBox="1"/>
          <p:nvPr/>
        </p:nvSpPr>
        <p:spPr>
          <a:xfrm>
            <a:off x="6555912" y="1770354"/>
            <a:ext cx="535424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latin typeface="Work Sans" pitchFamily="2" charset="0"/>
              </a:rPr>
              <a:t>Las </a:t>
            </a:r>
            <a:r>
              <a:rPr lang="en-US" sz="2400" dirty="0" err="1">
                <a:latin typeface="Work Sans" pitchFamily="2" charset="0"/>
              </a:rPr>
              <a:t>operaciones</a:t>
            </a:r>
            <a:r>
              <a:rPr lang="en-US" sz="2400" dirty="0">
                <a:latin typeface="Work Sans" pitchFamily="2" charset="0"/>
              </a:rPr>
              <a:t> de </a:t>
            </a:r>
            <a:r>
              <a:rPr lang="en-US" sz="2400" dirty="0" err="1">
                <a:latin typeface="Work Sans" pitchFamily="2" charset="0"/>
              </a:rPr>
              <a:t>agregación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nos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permiten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agrupar</a:t>
            </a:r>
            <a:r>
              <a:rPr lang="en-US" sz="2400" dirty="0">
                <a:latin typeface="Work Sans" pitchFamily="2" charset="0"/>
              </a:rPr>
              <a:t>, </a:t>
            </a:r>
            <a:r>
              <a:rPr lang="en-US" sz="2400" dirty="0" err="1">
                <a:latin typeface="Work Sans" pitchFamily="2" charset="0"/>
              </a:rPr>
              <a:t>clasificar</a:t>
            </a:r>
            <a:r>
              <a:rPr lang="en-US" sz="2400" dirty="0">
                <a:latin typeface="Work Sans" pitchFamily="2" charset="0"/>
              </a:rPr>
              <a:t>, </a:t>
            </a:r>
            <a:r>
              <a:rPr lang="en-US" sz="2400" dirty="0" err="1">
                <a:latin typeface="Work Sans" pitchFamily="2" charset="0"/>
              </a:rPr>
              <a:t>realizar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cálculos</a:t>
            </a:r>
            <a:r>
              <a:rPr lang="en-US" sz="2400" dirty="0">
                <a:latin typeface="Work Sans" pitchFamily="2" charset="0"/>
              </a:rPr>
              <a:t>, </a:t>
            </a:r>
            <a:r>
              <a:rPr lang="en-US" sz="2400" dirty="0" err="1">
                <a:latin typeface="Work Sans" pitchFamily="2" charset="0"/>
              </a:rPr>
              <a:t>analizar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datos</a:t>
            </a:r>
            <a:r>
              <a:rPr lang="en-US" sz="2400" dirty="0">
                <a:latin typeface="Work Sans" pitchFamily="2" charset="0"/>
              </a:rPr>
              <a:t> y </a:t>
            </a:r>
            <a:r>
              <a:rPr lang="en-US" sz="2400" dirty="0" err="1">
                <a:latin typeface="Work Sans" pitchFamily="2" charset="0"/>
              </a:rPr>
              <a:t>mucho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más</a:t>
            </a:r>
            <a:r>
              <a:rPr lang="en-US" sz="2400" dirty="0">
                <a:latin typeface="Work Sans" pitchFamily="2" charset="0"/>
              </a:rPr>
              <a:t>.</a:t>
            </a:r>
          </a:p>
          <a:p>
            <a:pPr algn="just"/>
            <a:endParaRPr lang="en-US" sz="2400" dirty="0">
              <a:latin typeface="Work Sans" pitchFamily="2" charset="0"/>
            </a:endParaRPr>
          </a:p>
          <a:p>
            <a:pPr algn="just"/>
            <a:r>
              <a:rPr lang="en-US" sz="2400" dirty="0">
                <a:latin typeface="Work Sans" pitchFamily="2" charset="0"/>
              </a:rPr>
              <a:t>Las “</a:t>
            </a:r>
            <a:r>
              <a:rPr lang="en-US" sz="2400" dirty="0" err="1">
                <a:latin typeface="Work Sans" pitchFamily="2" charset="0"/>
              </a:rPr>
              <a:t>tuberías</a:t>
            </a:r>
            <a:r>
              <a:rPr lang="en-US" sz="2400" dirty="0">
                <a:latin typeface="Work Sans" pitchFamily="2" charset="0"/>
              </a:rPr>
              <a:t>” de </a:t>
            </a:r>
            <a:r>
              <a:rPr lang="en-US" sz="2400" dirty="0" err="1">
                <a:latin typeface="Work Sans" pitchFamily="2" charset="0"/>
              </a:rPr>
              <a:t>agregación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pueden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tener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una</a:t>
            </a:r>
            <a:r>
              <a:rPr lang="en-US" sz="2400" dirty="0">
                <a:latin typeface="Work Sans" pitchFamily="2" charset="0"/>
              </a:rPr>
              <a:t> o </a:t>
            </a:r>
            <a:r>
              <a:rPr lang="en-US" sz="2400" dirty="0" err="1">
                <a:latin typeface="Work Sans" pitchFamily="2" charset="0"/>
              </a:rPr>
              <a:t>más</a:t>
            </a:r>
            <a:r>
              <a:rPr lang="en-US" sz="2400" dirty="0">
                <a:latin typeface="Work Sans" pitchFamily="2" charset="0"/>
              </a:rPr>
              <a:t> “</a:t>
            </a:r>
            <a:r>
              <a:rPr lang="en-US" sz="2400" dirty="0" err="1">
                <a:latin typeface="Work Sans" pitchFamily="2" charset="0"/>
              </a:rPr>
              <a:t>etapas</a:t>
            </a:r>
            <a:r>
              <a:rPr lang="en-US" sz="2400" dirty="0">
                <a:latin typeface="Work Sans" pitchFamily="2" charset="0"/>
              </a:rPr>
              <a:t>” (stages). </a:t>
            </a:r>
          </a:p>
          <a:p>
            <a:pPr algn="just"/>
            <a:r>
              <a:rPr lang="en-US" sz="2400" dirty="0">
                <a:latin typeface="Work Sans" pitchFamily="2" charset="0"/>
              </a:rPr>
              <a:t>El </a:t>
            </a:r>
            <a:r>
              <a:rPr lang="en-US" sz="2400" dirty="0" err="1">
                <a:latin typeface="Work Sans" pitchFamily="2" charset="0"/>
              </a:rPr>
              <a:t>orden</a:t>
            </a:r>
            <a:r>
              <a:rPr lang="en-US" sz="2400" dirty="0">
                <a:latin typeface="Work Sans" pitchFamily="2" charset="0"/>
              </a:rPr>
              <a:t> de </a:t>
            </a:r>
            <a:r>
              <a:rPr lang="en-US" sz="2400" dirty="0" err="1">
                <a:latin typeface="Work Sans" pitchFamily="2" charset="0"/>
              </a:rPr>
              <a:t>estas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etapas</a:t>
            </a:r>
            <a:r>
              <a:rPr lang="en-US" sz="2400" dirty="0">
                <a:latin typeface="Work Sans" pitchFamily="2" charset="0"/>
              </a:rPr>
              <a:t> es </a:t>
            </a:r>
            <a:r>
              <a:rPr lang="en-US" sz="2400" dirty="0" err="1">
                <a:latin typeface="Work Sans" pitchFamily="2" charset="0"/>
              </a:rPr>
              <a:t>importante</a:t>
            </a:r>
            <a:r>
              <a:rPr lang="en-US" sz="2400" dirty="0">
                <a:latin typeface="Work Sans" pitchFamily="2" charset="0"/>
              </a:rPr>
              <a:t>: </a:t>
            </a:r>
            <a:r>
              <a:rPr lang="en-US" sz="2400" dirty="0" err="1">
                <a:latin typeface="Work Sans" pitchFamily="2" charset="0"/>
              </a:rPr>
              <a:t>Cada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etapa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actúa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sobre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los</a:t>
            </a:r>
            <a:r>
              <a:rPr lang="en-US" sz="2400" dirty="0">
                <a:latin typeface="Work Sans" pitchFamily="2" charset="0"/>
              </a:rPr>
              <a:t> </a:t>
            </a:r>
            <a:r>
              <a:rPr lang="en-US" sz="2400" dirty="0" err="1">
                <a:latin typeface="Work Sans" pitchFamily="2" charset="0"/>
              </a:rPr>
              <a:t>resultados</a:t>
            </a:r>
            <a:r>
              <a:rPr lang="en-US" sz="2400" dirty="0">
                <a:latin typeface="Work Sans" pitchFamily="2" charset="0"/>
              </a:rPr>
              <a:t> de la </a:t>
            </a:r>
            <a:r>
              <a:rPr lang="en-US" sz="2400" dirty="0" err="1">
                <a:latin typeface="Work Sans" pitchFamily="2" charset="0"/>
              </a:rPr>
              <a:t>etapa</a:t>
            </a:r>
            <a:r>
              <a:rPr lang="en-US" sz="2400" dirty="0">
                <a:latin typeface="Work Sans" pitchFamily="2" charset="0"/>
              </a:rPr>
              <a:t> anterior.</a:t>
            </a:r>
          </a:p>
        </p:txBody>
      </p:sp>
    </p:spTree>
    <p:extLst>
      <p:ext uri="{BB962C8B-B14F-4D97-AF65-F5344CB8AC3E}">
        <p14:creationId xmlns:p14="http://schemas.microsoft.com/office/powerpoint/2010/main" val="3174851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s-CO" sz="4800" b="1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MongoDB</a:t>
            </a:r>
            <a:r>
              <a:rPr lang="es-CO" sz="4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O" sz="4800" b="1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aggregation</a:t>
            </a:r>
            <a:r>
              <a:rPr lang="es-CO" sz="48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pipeline.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0" y="1785639"/>
            <a:ext cx="8107680" cy="2643069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042160" y="4783254"/>
            <a:ext cx="661416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="1" dirty="0"/>
              <a:t>$match Etapa: </a:t>
            </a:r>
            <a:r>
              <a:rPr lang="es-ES" dirty="0"/>
              <a:t>filtra aquellos documentos con los que necesitamos trabajar, aquellos que se ajustan a nuestras necesidades</a:t>
            </a:r>
          </a:p>
          <a:p>
            <a:r>
              <a:rPr lang="es-ES" b="1" dirty="0"/>
              <a:t>$</a:t>
            </a:r>
            <a:r>
              <a:rPr lang="es-ES" b="1" dirty="0" err="1"/>
              <a:t>group</a:t>
            </a:r>
            <a:r>
              <a:rPr lang="es-ES" b="1" dirty="0"/>
              <a:t> </a:t>
            </a:r>
            <a:r>
              <a:rPr lang="es-ES" b="1" dirty="0" err="1"/>
              <a:t>stage</a:t>
            </a:r>
            <a:r>
              <a:rPr lang="es-ES" dirty="0"/>
              <a:t>: realiza el trabajo de agregación</a:t>
            </a:r>
          </a:p>
          <a:p>
            <a:r>
              <a:rPr lang="es-ES" b="1" dirty="0"/>
              <a:t>$</a:t>
            </a:r>
            <a:r>
              <a:rPr lang="es-ES" b="1" dirty="0" err="1"/>
              <a:t>sort</a:t>
            </a:r>
            <a:r>
              <a:rPr lang="es-ES" b="1" dirty="0"/>
              <a:t> Etapa: </a:t>
            </a:r>
            <a:r>
              <a:rPr lang="es-ES" dirty="0"/>
              <a:t>ordena los documentos resultantes de la manera que requerimos (ascendente o descendente)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5361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Ejemplo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457199" y="1453315"/>
            <a:ext cx="92964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001" sz="2400" b="1" dirty="0" smtClean="0"/>
              <a:t>Ejercicio:</a:t>
            </a:r>
          </a:p>
          <a:p>
            <a:pPr marL="457200" indent="-457200">
              <a:buAutoNum type="arabicPeriod"/>
            </a:pPr>
            <a:r>
              <a:rPr lang="en-001" sz="2400" dirty="0" smtClean="0"/>
              <a:t>Crear la coleccion “</a:t>
            </a:r>
            <a:r>
              <a:rPr lang="es-CO" sz="2400" dirty="0" err="1"/>
              <a:t>universities</a:t>
            </a:r>
            <a:r>
              <a:rPr lang="en-001" sz="2400" dirty="0" smtClean="0"/>
              <a:t>”</a:t>
            </a:r>
          </a:p>
          <a:p>
            <a:pPr marL="457200" indent="-457200">
              <a:buAutoNum type="arabicPeriod"/>
            </a:pPr>
            <a:r>
              <a:rPr lang="en-001" sz="2400" dirty="0" smtClean="0"/>
              <a:t>Crear la coleccion “courses”</a:t>
            </a:r>
          </a:p>
          <a:p>
            <a:pPr marL="457200" indent="-457200">
              <a:buAutoNum type="arabicPeriod"/>
            </a:pPr>
            <a:r>
              <a:rPr lang="en-001" sz="2400" dirty="0" smtClean="0"/>
              <a:t>Crear una base de datos “agregacion</a:t>
            </a:r>
          </a:p>
          <a:p>
            <a:pPr marL="457200" indent="-457200">
              <a:buAutoNum type="arabicPeriod"/>
            </a:pPr>
            <a:r>
              <a:rPr lang="en-001" sz="2400" dirty="0" smtClean="0"/>
              <a:t>Ir a “Ejemplo Agregaciones” 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3144449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Match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487680" y="184945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El escenario nos permite elegir solo aquellos documentos de una colección con los que queremos trabajar. Lo hace filtrando aquellos que no cumplen con nuestros </a:t>
            </a:r>
            <a:r>
              <a:rPr lang="es-ES" dirty="0" err="1"/>
              <a:t>requisitos.$match</a:t>
            </a:r>
            <a:endParaRPr lang="es-ES" dirty="0"/>
          </a:p>
          <a:p>
            <a:endParaRPr lang="es-ES" dirty="0"/>
          </a:p>
          <a:p>
            <a:r>
              <a:rPr lang="es-ES" dirty="0"/>
              <a:t>En el siguiente ejemplo, solo queremos trabajar con aquellos documentos que especifican que es el valor del campo , y es el valor del campo .</a:t>
            </a:r>
            <a:r>
              <a:rPr lang="es-ES" dirty="0" err="1"/>
              <a:t>SpaincountrySalamancacity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487680" y="405071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Para obtener una salida legible, voy a agregar .</a:t>
            </a:r>
            <a:r>
              <a:rPr lang="es-ES" dirty="0" err="1"/>
              <a:t>pretty</a:t>
            </a:r>
            <a:r>
              <a:rPr lang="es-ES" dirty="0"/>
              <a:t>() al final de todos los comandos.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6949440" y="255183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{ $match : { country : '</a:t>
            </a:r>
            <a:r>
              <a:rPr lang="es-CO" dirty="0" err="1"/>
              <a:t>Spain</a:t>
            </a:r>
            <a:r>
              <a:rPr lang="es-CO" dirty="0"/>
              <a:t>', </a:t>
            </a:r>
            <a:r>
              <a:rPr lang="es-CO" dirty="0" err="1"/>
              <a:t>city</a:t>
            </a:r>
            <a:r>
              <a:rPr lang="es-CO" dirty="0"/>
              <a:t> : 'Salamanca' } }</a:t>
            </a:r>
          </a:p>
          <a:p>
            <a:r>
              <a:rPr lang="es-CO" dirty="0"/>
              <a:t>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31300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Project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287973" y="1700243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s-ES" dirty="0"/>
              <a:t>Es raro que necesite recuperar todos los campos de sus documentos. Es una buena práctica devolver solo los campos que necesita para evitar procesar más datos de los necesarios.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La etapa se utiliza para hacer esto y para agregar los campos calculados que necesite.$</a:t>
            </a:r>
            <a:r>
              <a:rPr lang="es-ES" dirty="0" err="1"/>
              <a:t>project</a:t>
            </a:r>
            <a:endParaRPr lang="es-ES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En este ejemplo, solo necesitamos los campos , y .</a:t>
            </a:r>
            <a:r>
              <a:rPr lang="es-ES" dirty="0" err="1"/>
              <a:t>countrycityname</a:t>
            </a:r>
            <a:endParaRPr lang="es-ES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En el siguiente código, tenga en cuenta que: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Debemos escribir explícitamente cuando este campo no es </a:t>
            </a:r>
            <a:r>
              <a:rPr lang="es-ES" dirty="0" err="1"/>
              <a:t>obligatorio_id</a:t>
            </a:r>
            <a:r>
              <a:rPr lang="es-ES" dirty="0"/>
              <a:t> : 0</a:t>
            </a:r>
          </a:p>
          <a:p>
            <a:pPr algn="just"/>
            <a:r>
              <a:rPr lang="es-ES" dirty="0"/>
              <a:t>Aparte del campo, basta con especificar solo aquellos campos que necesitamos obtener como resultado de la </a:t>
            </a:r>
            <a:r>
              <a:rPr lang="es-ES" dirty="0" err="1"/>
              <a:t>consulta_id</a:t>
            </a:r>
            <a:endParaRPr lang="es-CO" dirty="0"/>
          </a:p>
        </p:txBody>
      </p:sp>
      <p:sp>
        <p:nvSpPr>
          <p:cNvPr id="13" name="Rectángulo 12"/>
          <p:cNvSpPr/>
          <p:nvPr/>
        </p:nvSpPr>
        <p:spPr>
          <a:xfrm>
            <a:off x="6675120" y="301350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db.universities.aggregate</a:t>
            </a:r>
            <a:r>
              <a:rPr lang="en-US" dirty="0"/>
              <a:t>([</a:t>
            </a:r>
          </a:p>
          <a:p>
            <a:r>
              <a:rPr lang="en-US" dirty="0"/>
              <a:t>  { $project : { _id : 0, country : 1, city : 1, name : 1 } }</a:t>
            </a:r>
          </a:p>
          <a:p>
            <a:r>
              <a:rPr lang="en-US" dirty="0"/>
              <a:t>]).pretty()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344974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Group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287973" y="1674673"/>
            <a:ext cx="336962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dirty="0"/>
              <a:t>Con el escenario, podemos realizar todas las consultas de agregación o resumen que necesitemos, como encontrar recuentos, totales, promedios o máximos.$</a:t>
            </a:r>
            <a:r>
              <a:rPr lang="es-ES" dirty="0" err="1"/>
              <a:t>group</a:t>
            </a:r>
            <a:endParaRPr lang="es-ES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En este ejemplo, queremos saber el número de documentos por universidad en nuestra colección '':</a:t>
            </a:r>
            <a:r>
              <a:rPr lang="es-ES" dirty="0" err="1"/>
              <a:t>universities</a:t>
            </a:r>
            <a:endParaRPr lang="es-CO" dirty="0"/>
          </a:p>
        </p:txBody>
      </p:sp>
      <p:sp>
        <p:nvSpPr>
          <p:cNvPr id="3" name="Rectángulo 2"/>
          <p:cNvSpPr/>
          <p:nvPr/>
        </p:nvSpPr>
        <p:spPr>
          <a:xfrm>
            <a:off x="5713413" y="151641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  { $</a:t>
            </a:r>
            <a:r>
              <a:rPr lang="es-CO" dirty="0" err="1"/>
              <a:t>group</a:t>
            </a:r>
            <a:r>
              <a:rPr lang="es-CO" dirty="0"/>
              <a:t> : { _id : '$</a:t>
            </a:r>
            <a:r>
              <a:rPr lang="es-CO" dirty="0" err="1"/>
              <a:t>name</a:t>
            </a:r>
            <a:r>
              <a:rPr lang="es-CO" dirty="0"/>
              <a:t>', </a:t>
            </a:r>
            <a:r>
              <a:rPr lang="es-CO" dirty="0" err="1"/>
              <a:t>totaldocs</a:t>
            </a:r>
            <a:r>
              <a:rPr lang="es-CO" dirty="0"/>
              <a:t> : { $sum : 1 } } }</a:t>
            </a:r>
          </a:p>
          <a:p>
            <a:r>
              <a:rPr lang="es-CO" dirty="0"/>
              <a:t>  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087192"/>
              </p:ext>
            </p:extLst>
          </p:nvPr>
        </p:nvGraphicFramePr>
        <p:xfrm>
          <a:off x="3962399" y="2868346"/>
          <a:ext cx="8075614" cy="3989654"/>
        </p:xfrm>
        <a:graphic>
          <a:graphicData uri="http://schemas.openxmlformats.org/drawingml/2006/table">
            <a:tbl>
              <a:tblPr/>
              <a:tblGrid>
                <a:gridCol w="4037807">
                  <a:extLst>
                    <a:ext uri="{9D8B030D-6E8A-4147-A177-3AD203B41FA5}">
                      <a16:colId xmlns:a16="http://schemas.microsoft.com/office/drawing/2014/main" val="2056456453"/>
                    </a:ext>
                  </a:extLst>
                </a:gridCol>
                <a:gridCol w="4037807">
                  <a:extLst>
                    <a:ext uri="{9D8B030D-6E8A-4147-A177-3AD203B41FA5}">
                      <a16:colId xmlns:a16="http://schemas.microsoft.com/office/drawing/2014/main" val="3005217178"/>
                    </a:ext>
                  </a:extLst>
                </a:gridCol>
              </a:tblGrid>
              <a:tr h="204175">
                <a:tc>
                  <a:txBody>
                    <a:bodyPr/>
                    <a:lstStyle/>
                    <a:p>
                      <a:pPr algn="l" fontAlgn="t"/>
                      <a:r>
                        <a:rPr lang="es-CO" sz="1700" b="1">
                          <a:effectLst/>
                        </a:rPr>
                        <a:t>Operador</a:t>
                      </a:r>
                      <a:endParaRPr lang="es-CO" sz="1700">
                        <a:effectLst/>
                      </a:endParaRP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CO" sz="1700" b="1" dirty="0">
                          <a:effectLst/>
                        </a:rPr>
                        <a:t>Significado</a:t>
                      </a:r>
                      <a:endParaRPr lang="es-CO" sz="1700" dirty="0">
                        <a:effectLst/>
                      </a:endParaRP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712038"/>
                  </a:ext>
                </a:extLst>
              </a:tr>
              <a:tr h="357307">
                <a:tc>
                  <a:txBody>
                    <a:bodyPr/>
                    <a:lstStyle/>
                    <a:p>
                      <a:pPr algn="l" fontAlgn="t"/>
                      <a:r>
                        <a:rPr lang="es-CO" sz="1700" dirty="0">
                          <a:effectLst/>
                        </a:rPr>
                        <a:t>$</a:t>
                      </a:r>
                      <a:r>
                        <a:rPr lang="es-CO" sz="1700" dirty="0" err="1">
                          <a:effectLst/>
                        </a:rPr>
                        <a:t>count</a:t>
                      </a:r>
                      <a:endParaRPr lang="es-CO" sz="1700" dirty="0">
                        <a:effectLst/>
                      </a:endParaRP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700">
                          <a:effectLst/>
                        </a:rPr>
                        <a:t>Calcula la cantidad de documentos en el grupo dado.</a:t>
                      </a: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5502851"/>
                  </a:ext>
                </a:extLst>
              </a:tr>
              <a:tr h="357307">
                <a:tc>
                  <a:txBody>
                    <a:bodyPr/>
                    <a:lstStyle/>
                    <a:p>
                      <a:pPr algn="l" fontAlgn="t"/>
                      <a:r>
                        <a:rPr lang="es-CO" sz="1700" dirty="0">
                          <a:effectLst/>
                        </a:rPr>
                        <a:t>$</a:t>
                      </a:r>
                      <a:r>
                        <a:rPr lang="es-CO" sz="1700" dirty="0" err="1">
                          <a:effectLst/>
                        </a:rPr>
                        <a:t>max</a:t>
                      </a:r>
                      <a:endParaRPr lang="es-CO" sz="1700" dirty="0">
                        <a:effectLst/>
                      </a:endParaRP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700">
                          <a:effectLst/>
                        </a:rPr>
                        <a:t>Muestra el valor máximo del campo de un documento en la colección.</a:t>
                      </a: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6004750"/>
                  </a:ext>
                </a:extLst>
              </a:tr>
              <a:tr h="357307">
                <a:tc>
                  <a:txBody>
                    <a:bodyPr/>
                    <a:lstStyle/>
                    <a:p>
                      <a:pPr algn="l" fontAlgn="t"/>
                      <a:r>
                        <a:rPr lang="es-CO" sz="1700" dirty="0">
                          <a:effectLst/>
                        </a:rPr>
                        <a:t>$min</a:t>
                      </a: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700">
                          <a:effectLst/>
                        </a:rPr>
                        <a:t>Muestra el valor mínimo del campo de un documento en la colección.</a:t>
                      </a: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700882"/>
                  </a:ext>
                </a:extLst>
              </a:tr>
              <a:tr h="357307">
                <a:tc>
                  <a:txBody>
                    <a:bodyPr/>
                    <a:lstStyle/>
                    <a:p>
                      <a:pPr algn="l" fontAlgn="t"/>
                      <a:r>
                        <a:rPr lang="es-CO" sz="1700" dirty="0">
                          <a:effectLst/>
                        </a:rPr>
                        <a:t>$</a:t>
                      </a:r>
                      <a:r>
                        <a:rPr lang="es-CO" sz="1700" dirty="0" err="1">
                          <a:effectLst/>
                        </a:rPr>
                        <a:t>avg</a:t>
                      </a:r>
                      <a:endParaRPr lang="es-CO" sz="1700" dirty="0">
                        <a:effectLst/>
                      </a:endParaRP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700">
                          <a:effectLst/>
                        </a:rPr>
                        <a:t>Muestra el valor medio del campo de un documento en la colección.</a:t>
                      </a: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031979"/>
                  </a:ext>
                </a:extLst>
              </a:tr>
              <a:tr h="510438">
                <a:tc>
                  <a:txBody>
                    <a:bodyPr/>
                    <a:lstStyle/>
                    <a:p>
                      <a:pPr algn="l" fontAlgn="t"/>
                      <a:r>
                        <a:rPr lang="es-CO" sz="1700">
                          <a:effectLst/>
                        </a:rPr>
                        <a:t>$sum</a:t>
                      </a: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ES" sz="1700">
                          <a:effectLst/>
                        </a:rPr>
                        <a:t>Suma los valores especificados de todos los documentos de la colección.</a:t>
                      </a: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7825517"/>
                  </a:ext>
                </a:extLst>
              </a:tr>
              <a:tr h="357307">
                <a:tc>
                  <a:txBody>
                    <a:bodyPr/>
                    <a:lstStyle/>
                    <a:p>
                      <a:pPr algn="l" fontAlgn="t"/>
                      <a:r>
                        <a:rPr lang="es-CO" sz="1700">
                          <a:effectLst/>
                        </a:rPr>
                        <a:t>$push</a:t>
                      </a: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s-CO" sz="1700" dirty="0">
                          <a:effectLst/>
                        </a:rPr>
                        <a:t>Agrega valores adicionales a la matriz del documento resultante.</a:t>
                      </a:r>
                    </a:p>
                  </a:txBody>
                  <a:tcPr marL="88803" marR="88803" marT="44401" marB="44401">
                    <a:lnL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ADA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2912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7653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Out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6812280" y="2228671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s-CO" dirty="0"/>
          </a:p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  { $</a:t>
            </a:r>
            <a:r>
              <a:rPr lang="es-CO" dirty="0" err="1"/>
              <a:t>group</a:t>
            </a:r>
            <a:r>
              <a:rPr lang="es-CO" dirty="0"/>
              <a:t> : { _id : '$</a:t>
            </a:r>
            <a:r>
              <a:rPr lang="es-CO" dirty="0" err="1"/>
              <a:t>name</a:t>
            </a:r>
            <a:r>
              <a:rPr lang="es-CO" dirty="0"/>
              <a:t>', </a:t>
            </a:r>
            <a:r>
              <a:rPr lang="es-CO" dirty="0" err="1"/>
              <a:t>totaldocs</a:t>
            </a:r>
            <a:r>
              <a:rPr lang="es-CO" dirty="0"/>
              <a:t> : { $sum : 1 } } },</a:t>
            </a:r>
          </a:p>
          <a:p>
            <a:r>
              <a:rPr lang="es-CO" dirty="0"/>
              <a:t>    { $</a:t>
            </a:r>
            <a:r>
              <a:rPr lang="es-CO" dirty="0" err="1"/>
              <a:t>out</a:t>
            </a:r>
            <a:r>
              <a:rPr lang="es-CO" dirty="0"/>
              <a:t> : '</a:t>
            </a:r>
            <a:r>
              <a:rPr lang="es-CO" dirty="0" err="1"/>
              <a:t>aggResults</a:t>
            </a:r>
            <a:r>
              <a:rPr lang="es-CO" dirty="0"/>
              <a:t>' }</a:t>
            </a:r>
          </a:p>
          <a:p>
            <a:r>
              <a:rPr lang="es-CO" dirty="0"/>
              <a:t>  ])</a:t>
            </a:r>
          </a:p>
          <a:p>
            <a:endParaRPr lang="es-CO" dirty="0"/>
          </a:p>
          <a:p>
            <a:r>
              <a:rPr lang="es-CO" dirty="0"/>
              <a:t>  </a:t>
            </a:r>
            <a:r>
              <a:rPr lang="es-CO" dirty="0" err="1"/>
              <a:t>db.aggResults.find</a:t>
            </a:r>
            <a:r>
              <a:rPr lang="es-CO" dirty="0"/>
              <a:t>().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425547" y="1831539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/>
              <a:t>Este es un tipo de etapa inusual porque le permite transferir los resultados de su agregación a una nueva colección, o a una existente después de eliminarla, o incluso agregarlos a los documentos existentes (nuevo en la versión 4.1.2).</a:t>
            </a:r>
          </a:p>
          <a:p>
            <a:endParaRPr lang="es-ES" dirty="0"/>
          </a:p>
          <a:p>
            <a:r>
              <a:rPr lang="es-ES" dirty="0"/>
              <a:t>La etapa debe ser la última etapa de la canalización.$</a:t>
            </a:r>
            <a:r>
              <a:rPr lang="es-ES" dirty="0" err="1"/>
              <a:t>out</a:t>
            </a:r>
            <a:endParaRPr lang="es-ES" dirty="0"/>
          </a:p>
          <a:p>
            <a:endParaRPr lang="es-ES" dirty="0"/>
          </a:p>
          <a:p>
            <a:r>
              <a:rPr lang="es-ES" dirty="0"/>
              <a:t>Por primera vez, estamos usando una agregación con más de una etapa. Ahora tenemos dos, a y </a:t>
            </a:r>
            <a:r>
              <a:rPr lang="es-ES" dirty="0" err="1"/>
              <a:t>an</a:t>
            </a:r>
            <a:r>
              <a:rPr lang="es-ES" dirty="0"/>
              <a:t> :$</a:t>
            </a:r>
            <a:r>
              <a:rPr lang="es-ES" dirty="0" err="1"/>
              <a:t>group$out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03486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5977217" y="3244334"/>
            <a:ext cx="2535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2400" dirty="0"/>
              <a:t> </a:t>
            </a:r>
          </a:p>
        </p:txBody>
      </p:sp>
      <p:sp>
        <p:nvSpPr>
          <p:cNvPr id="6" name="Google Shape;165;p7"/>
          <p:cNvSpPr txBox="1">
            <a:spLocks noGrp="1"/>
          </p:cNvSpPr>
          <p:nvPr>
            <p:ph type="title"/>
          </p:nvPr>
        </p:nvSpPr>
        <p:spPr>
          <a:xfrm>
            <a:off x="287973" y="417257"/>
            <a:ext cx="105156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4800"/>
            </a:pPr>
            <a:r>
              <a:rPr lang="en-001" sz="48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Unwind</a:t>
            </a:r>
            <a:endParaRPr sz="48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409892" y="1582340"/>
            <a:ext cx="661574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dirty="0"/>
              <a:t>La etapa en </a:t>
            </a:r>
            <a:r>
              <a:rPr lang="es-ES" dirty="0" err="1"/>
              <a:t>MongoDB</a:t>
            </a:r>
            <a:r>
              <a:rPr lang="es-ES" dirty="0"/>
              <a:t> se encuentra comúnmente en una canalización porque es un medio para un fin.$</a:t>
            </a:r>
            <a:r>
              <a:rPr lang="es-ES" dirty="0" err="1"/>
              <a:t>unwind</a:t>
            </a:r>
            <a:endParaRPr lang="es-ES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No se puede trabajar directamente en los elementos de una matriz dentro de un documento con fases como . La etapa nos permite trabajar con los valores de los campos dentro de una matriz.$</a:t>
            </a:r>
            <a:r>
              <a:rPr lang="es-ES" dirty="0" err="1"/>
              <a:t>group$unwind</a:t>
            </a:r>
            <a:endParaRPr lang="es-ES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Cuando hay un campo de matriz dentro de los documentos de entrada, a veces tendrá que generar el documento varias veces, una vez por cada elemento de esa matriz.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Cada copia del documento tiene el campo de matriz reemplazado por el elemento sucesivo.</a:t>
            </a:r>
          </a:p>
          <a:p>
            <a:pPr algn="just"/>
            <a:endParaRPr lang="es-ES" dirty="0"/>
          </a:p>
          <a:p>
            <a:pPr algn="just"/>
            <a:r>
              <a:rPr lang="es-ES" dirty="0"/>
              <a:t>En el siguiente ejemplo, voy a aplicar la etapa solo al documento cuyo campo contiene el valor .</a:t>
            </a:r>
            <a:r>
              <a:rPr lang="es-ES" dirty="0" err="1"/>
              <a:t>nameUSAL</a:t>
            </a:r>
            <a:endParaRPr lang="es-ES" dirty="0"/>
          </a:p>
          <a:p>
            <a:pPr algn="just"/>
            <a:endParaRPr lang="es-ES" dirty="0"/>
          </a:p>
          <a:p>
            <a:pPr algn="just"/>
            <a:r>
              <a:rPr lang="es-ES" dirty="0"/>
              <a:t>Este es el documento:</a:t>
            </a:r>
            <a:endParaRPr lang="es-CO" dirty="0"/>
          </a:p>
        </p:txBody>
      </p:sp>
      <p:sp>
        <p:nvSpPr>
          <p:cNvPr id="3" name="Rectángulo 2"/>
          <p:cNvSpPr/>
          <p:nvPr/>
        </p:nvSpPr>
        <p:spPr>
          <a:xfrm>
            <a:off x="7696200" y="1579720"/>
            <a:ext cx="477012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/>
              <a:t>{</a:t>
            </a:r>
          </a:p>
          <a:p>
            <a:r>
              <a:rPr lang="es-CO" dirty="0"/>
              <a:t>  country : '</a:t>
            </a:r>
            <a:r>
              <a:rPr lang="es-CO" dirty="0" err="1"/>
              <a:t>Spain</a:t>
            </a:r>
            <a:r>
              <a:rPr lang="es-CO" dirty="0"/>
              <a:t>',</a:t>
            </a:r>
          </a:p>
          <a:p>
            <a:r>
              <a:rPr lang="es-CO" dirty="0"/>
              <a:t>  </a:t>
            </a:r>
            <a:r>
              <a:rPr lang="es-CO" dirty="0" err="1"/>
              <a:t>city</a:t>
            </a:r>
            <a:r>
              <a:rPr lang="es-CO" dirty="0"/>
              <a:t> : 'Salamanca',</a:t>
            </a:r>
          </a:p>
          <a:p>
            <a:r>
              <a:rPr lang="es-CO" dirty="0"/>
              <a:t>  </a:t>
            </a:r>
            <a:r>
              <a:rPr lang="es-CO" dirty="0" err="1"/>
              <a:t>name</a:t>
            </a:r>
            <a:r>
              <a:rPr lang="es-CO" dirty="0"/>
              <a:t> : 'USAL',</a:t>
            </a:r>
          </a:p>
          <a:p>
            <a:r>
              <a:rPr lang="es-CO" dirty="0"/>
              <a:t>  </a:t>
            </a:r>
            <a:r>
              <a:rPr lang="es-CO" dirty="0" err="1"/>
              <a:t>location</a:t>
            </a:r>
            <a:r>
              <a:rPr lang="es-CO" dirty="0"/>
              <a:t> : {</a:t>
            </a:r>
          </a:p>
          <a:p>
            <a:r>
              <a:rPr lang="es-CO" dirty="0"/>
              <a:t>    </a:t>
            </a:r>
            <a:r>
              <a:rPr lang="es-CO" dirty="0" err="1"/>
              <a:t>type</a:t>
            </a:r>
            <a:r>
              <a:rPr lang="es-CO" dirty="0"/>
              <a:t> : 'Point',</a:t>
            </a:r>
          </a:p>
          <a:p>
            <a:r>
              <a:rPr lang="es-CO" dirty="0"/>
              <a:t>    </a:t>
            </a:r>
            <a:r>
              <a:rPr lang="es-CO" dirty="0" err="1"/>
              <a:t>coordinates</a:t>
            </a:r>
            <a:r>
              <a:rPr lang="es-CO" dirty="0"/>
              <a:t> : [ -5.6722512,17, 40.9607792 ]</a:t>
            </a:r>
          </a:p>
          <a:p>
            <a:r>
              <a:rPr lang="es-CO" dirty="0"/>
              <a:t>  },</a:t>
            </a:r>
          </a:p>
          <a:p>
            <a:r>
              <a:rPr lang="es-CO" dirty="0"/>
              <a:t>  </a:t>
            </a:r>
            <a:r>
              <a:rPr lang="es-CO" dirty="0" err="1"/>
              <a:t>students</a:t>
            </a:r>
            <a:r>
              <a:rPr lang="es-CO" dirty="0"/>
              <a:t> : [</a:t>
            </a:r>
          </a:p>
          <a:p>
            <a:r>
              <a:rPr lang="es-CO" dirty="0"/>
              <a:t>    { </a:t>
            </a:r>
            <a:r>
              <a:rPr lang="es-CO" dirty="0" err="1"/>
              <a:t>year</a:t>
            </a:r>
            <a:r>
              <a:rPr lang="es-CO" dirty="0"/>
              <a:t> : 2014, </a:t>
            </a:r>
            <a:r>
              <a:rPr lang="es-CO" dirty="0" err="1"/>
              <a:t>number</a:t>
            </a:r>
            <a:r>
              <a:rPr lang="es-CO" dirty="0"/>
              <a:t> : 24774 },</a:t>
            </a:r>
          </a:p>
          <a:p>
            <a:r>
              <a:rPr lang="es-CO" dirty="0"/>
              <a:t>    { </a:t>
            </a:r>
            <a:r>
              <a:rPr lang="es-CO" dirty="0" err="1"/>
              <a:t>year</a:t>
            </a:r>
            <a:r>
              <a:rPr lang="es-CO" dirty="0"/>
              <a:t> : 2015, </a:t>
            </a:r>
            <a:r>
              <a:rPr lang="es-CO" dirty="0" err="1"/>
              <a:t>number</a:t>
            </a:r>
            <a:r>
              <a:rPr lang="es-CO" dirty="0"/>
              <a:t> : 23166 },</a:t>
            </a:r>
          </a:p>
          <a:p>
            <a:r>
              <a:rPr lang="es-CO" dirty="0"/>
              <a:t>    { </a:t>
            </a:r>
            <a:r>
              <a:rPr lang="es-CO" dirty="0" err="1"/>
              <a:t>year</a:t>
            </a:r>
            <a:r>
              <a:rPr lang="es-CO" dirty="0"/>
              <a:t> : 2016, </a:t>
            </a:r>
            <a:r>
              <a:rPr lang="es-CO" dirty="0" err="1"/>
              <a:t>number</a:t>
            </a:r>
            <a:r>
              <a:rPr lang="es-CO" dirty="0"/>
              <a:t> : 21913 },</a:t>
            </a:r>
          </a:p>
          <a:p>
            <a:r>
              <a:rPr lang="es-CO" dirty="0"/>
              <a:t>    { </a:t>
            </a:r>
            <a:r>
              <a:rPr lang="es-CO" dirty="0" err="1"/>
              <a:t>year</a:t>
            </a:r>
            <a:r>
              <a:rPr lang="es-CO" dirty="0"/>
              <a:t> : 2017, </a:t>
            </a:r>
            <a:r>
              <a:rPr lang="es-CO" dirty="0" err="1"/>
              <a:t>number</a:t>
            </a:r>
            <a:r>
              <a:rPr lang="es-CO" dirty="0"/>
              <a:t> : 21715 }</a:t>
            </a:r>
          </a:p>
          <a:p>
            <a:r>
              <a:rPr lang="es-CO" dirty="0"/>
              <a:t>  ]</a:t>
            </a:r>
          </a:p>
          <a:p>
            <a:r>
              <a:rPr lang="es-CO" dirty="0"/>
              <a:t>}</a:t>
            </a:r>
          </a:p>
        </p:txBody>
      </p:sp>
      <p:sp>
        <p:nvSpPr>
          <p:cNvPr id="5" name="Rectángulo 4"/>
          <p:cNvSpPr/>
          <p:nvPr/>
        </p:nvSpPr>
        <p:spPr>
          <a:xfrm>
            <a:off x="7863840" y="556361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 err="1"/>
              <a:t>db.universities.aggregate</a:t>
            </a:r>
            <a:r>
              <a:rPr lang="es-CO" dirty="0"/>
              <a:t>([</a:t>
            </a:r>
          </a:p>
          <a:p>
            <a:r>
              <a:rPr lang="es-CO" dirty="0"/>
              <a:t>    { $match : { </a:t>
            </a:r>
            <a:r>
              <a:rPr lang="es-CO" dirty="0" err="1"/>
              <a:t>name</a:t>
            </a:r>
            <a:r>
              <a:rPr lang="es-CO" dirty="0"/>
              <a:t> : 'USAL' } },</a:t>
            </a:r>
          </a:p>
          <a:p>
            <a:r>
              <a:rPr lang="es-CO" dirty="0"/>
              <a:t>    { $</a:t>
            </a:r>
            <a:r>
              <a:rPr lang="es-CO" dirty="0" err="1"/>
              <a:t>unwind</a:t>
            </a:r>
            <a:r>
              <a:rPr lang="es-CO" dirty="0"/>
              <a:t> : '$</a:t>
            </a:r>
            <a:r>
              <a:rPr lang="es-CO" dirty="0" err="1"/>
              <a:t>students</a:t>
            </a:r>
            <a:r>
              <a:rPr lang="es-CO" dirty="0"/>
              <a:t>' }</a:t>
            </a:r>
          </a:p>
          <a:p>
            <a:r>
              <a:rPr lang="es-CO" dirty="0"/>
              <a:t>  ]).</a:t>
            </a:r>
            <a:r>
              <a:rPr lang="es-CO" dirty="0" err="1"/>
              <a:t>pretty</a:t>
            </a:r>
            <a:r>
              <a:rPr lang="es-CO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5972168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7591</TotalTime>
  <Words>1696</Words>
  <Application>Microsoft Office PowerPoint</Application>
  <PresentationFormat>Panorámica</PresentationFormat>
  <Paragraphs>218</Paragraphs>
  <Slides>18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Work Sans</vt:lpstr>
      <vt:lpstr>Tema de Office</vt:lpstr>
      <vt:lpstr>Presentación de PowerPoint</vt:lpstr>
      <vt:lpstr>Pipelines: Tuberías de datos</vt:lpstr>
      <vt:lpstr>MongoDB aggregation pipeline.</vt:lpstr>
      <vt:lpstr>Ejemplo</vt:lpstr>
      <vt:lpstr>Match</vt:lpstr>
      <vt:lpstr>Project</vt:lpstr>
      <vt:lpstr>Group</vt:lpstr>
      <vt:lpstr>Out</vt:lpstr>
      <vt:lpstr>Unwind</vt:lpstr>
      <vt:lpstr>Sort</vt:lpstr>
      <vt:lpstr>limit</vt:lpstr>
      <vt:lpstr>Add fields</vt:lpstr>
      <vt:lpstr>Count</vt:lpstr>
      <vt:lpstr>lookup </vt:lpstr>
      <vt:lpstr>lookup </vt:lpstr>
      <vt:lpstr>sortByCount  </vt:lpstr>
      <vt:lpstr>Ejercicio  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SENA</cp:lastModifiedBy>
  <cp:revision>138</cp:revision>
  <dcterms:created xsi:type="dcterms:W3CDTF">2020-10-01T23:51:28Z</dcterms:created>
  <dcterms:modified xsi:type="dcterms:W3CDTF">2023-10-19T19:57:28Z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